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308" r:id="rId3"/>
    <p:sldId id="305" r:id="rId4"/>
    <p:sldId id="311" r:id="rId5"/>
    <p:sldId id="296" r:id="rId6"/>
    <p:sldId id="303" r:id="rId7"/>
    <p:sldId id="300" r:id="rId8"/>
    <p:sldId id="312" r:id="rId9"/>
    <p:sldId id="309" r:id="rId10"/>
    <p:sldId id="310" r:id="rId11"/>
    <p:sldId id="289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77" d="100"/>
          <a:sy n="77" d="100"/>
        </p:scale>
        <p:origin x="1613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A125-94DC-4C06-8F8F-B303F21AE384}" type="datetimeFigureOut">
              <a:rPr lang="sv-SE" smtClean="0"/>
              <a:t>2016-04-25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825C-4A9F-410A-83B5-1896FD095F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1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68E30-75E7-48E3-B984-4F121F365BF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645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19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68E30-75E7-48E3-B984-4F121F365BF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902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24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80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25C-4A9F-410A-83B5-1896FD095FB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20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IWI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66449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00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WI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sv-SE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7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WI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00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WI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40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WI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1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WH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816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WH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12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WH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G:\Communications\Production\SIWI Projects\SIWI PP mall 2011\PP graphics\Header_3_lin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" y="260648"/>
            <a:ext cx="886936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14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8202-7708-4436-9B4D-817B467589BD}" type="datetimeFigureOut">
              <a:rPr lang="sv-SE" smtClean="0"/>
              <a:t>2016-04-25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B49E-4335-4A9E-B244-58610EB55F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7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ircleofblue.org/waternews/wp-content/uploads/2016/01/GRR201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8604448" cy="1728192"/>
          </a:xfrm>
        </p:spPr>
        <p:txBody>
          <a:bodyPr>
            <a:noAutofit/>
          </a:bodyPr>
          <a:lstStyle/>
          <a:p>
            <a:r>
              <a:rPr lang="en-US" sz="3200" b="1" dirty="0" err="1"/>
              <a:t>Utveckling</a:t>
            </a:r>
            <a:r>
              <a:rPr lang="en-US" sz="3200" b="1" dirty="0"/>
              <a:t>, </a:t>
            </a:r>
            <a:r>
              <a:rPr lang="en-US" sz="3200" b="1" dirty="0" err="1"/>
              <a:t>Klimat</a:t>
            </a:r>
            <a:r>
              <a:rPr lang="en-US" sz="3200" b="1" dirty="0"/>
              <a:t>, </a:t>
            </a:r>
            <a:r>
              <a:rPr lang="en-US" sz="3200" b="1" dirty="0" err="1" smtClean="0"/>
              <a:t>Vatten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2016 </a:t>
            </a:r>
            <a:r>
              <a:rPr lang="en-US" sz="3200" b="1" dirty="0" err="1"/>
              <a:t>och</a:t>
            </a:r>
            <a:r>
              <a:rPr lang="en-US" sz="3200" b="1" dirty="0"/>
              <a:t> </a:t>
            </a:r>
            <a:r>
              <a:rPr lang="en-US" sz="3200" b="1" dirty="0" err="1"/>
              <a:t>vidare</a:t>
            </a:r>
            <a:r>
              <a:rPr lang="en-US" sz="3200" b="1" dirty="0"/>
              <a:t>!</a:t>
            </a:r>
            <a:br>
              <a:rPr lang="en-US" sz="3200" b="1" dirty="0"/>
            </a:br>
            <a:r>
              <a:rPr lang="en-US" sz="3200" i="1" dirty="0"/>
              <a:t> </a:t>
            </a:r>
            <a:r>
              <a:rPr lang="en-US" sz="3200" i="1" dirty="0" err="1" smtClean="0"/>
              <a:t>Vattnets</a:t>
            </a:r>
            <a:r>
              <a:rPr lang="en-US" sz="3200" i="1" dirty="0" smtClean="0"/>
              <a:t> </a:t>
            </a:r>
            <a:r>
              <a:rPr lang="en-US" sz="3200" i="1" dirty="0"/>
              <a:t>roll </a:t>
            </a:r>
            <a:r>
              <a:rPr lang="en-US" sz="3200" i="1" dirty="0" err="1"/>
              <a:t>i</a:t>
            </a:r>
            <a:r>
              <a:rPr lang="en-US" sz="3200" i="1" dirty="0"/>
              <a:t> Agenda 2030 </a:t>
            </a:r>
            <a:r>
              <a:rPr lang="en-US" sz="3200" i="1" dirty="0" err="1"/>
              <a:t>och</a:t>
            </a:r>
            <a:r>
              <a:rPr lang="en-US" sz="3200" i="1" dirty="0"/>
              <a:t> </a:t>
            </a:r>
            <a:r>
              <a:rPr lang="en-US" sz="3200" i="1" dirty="0" err="1"/>
              <a:t>Klimatavtalet</a:t>
            </a:r>
            <a:endParaRPr lang="sv-SE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59" y="4941168"/>
            <a:ext cx="7272808" cy="122413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Karin Lexén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Director World </a:t>
            </a:r>
            <a:r>
              <a:rPr lang="en-GB" sz="2000" smtClean="0">
                <a:solidFill>
                  <a:schemeClr val="tx1"/>
                </a:solidFill>
              </a:rPr>
              <a:t>Water Week </a:t>
            </a:r>
            <a:r>
              <a:rPr lang="en-GB" sz="2000" dirty="0" smtClean="0">
                <a:solidFill>
                  <a:schemeClr val="tx1"/>
                </a:solidFill>
              </a:rPr>
              <a:t>and International Policy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Stockholm </a:t>
            </a:r>
            <a:r>
              <a:rPr lang="en-GB" sz="2000" dirty="0">
                <a:solidFill>
                  <a:schemeClr val="tx1"/>
                </a:solidFill>
              </a:rPr>
              <a:t>International Water Institute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24273"/>
              </p:ext>
            </p:extLst>
          </p:nvPr>
        </p:nvGraphicFramePr>
        <p:xfrm>
          <a:off x="277180" y="7173416"/>
          <a:ext cx="4654860" cy="628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86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725" marR="85725" marT="85725" marB="85725"/>
                </a:tc>
              </a:tr>
              <a:tr h="571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5725" marR="85725" marT="0" marB="0"/>
                </a:tc>
              </a:tr>
            </a:tbl>
          </a:graphicData>
        </a:graphic>
      </p:graphicFrame>
      <p:pic>
        <p:nvPicPr>
          <p:cNvPr id="1025" name="Picture 1" descr="https://gallery.mailchimp.com/1670ed7dfacd0b6a61d525a16/images/e7023f05-e8e0-45a2-8336-69e84f9ae7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51" y="1916832"/>
            <a:ext cx="55628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/>
              <a:t>Åtgärder </a:t>
            </a:r>
            <a:r>
              <a:rPr lang="sv-SE" sz="2800" dirty="0" smtClean="0"/>
              <a:t>som krävs för säker vattenförsörjning </a:t>
            </a:r>
            <a:br>
              <a:rPr lang="sv-SE" sz="2800" dirty="0" smtClean="0"/>
            </a:br>
            <a:r>
              <a:rPr lang="sv-SE" sz="2800" dirty="0" smtClean="0"/>
              <a:t>i </a:t>
            </a:r>
            <a:r>
              <a:rPr lang="sv-SE" sz="2800" dirty="0"/>
              <a:t>samband med klimatförändringar </a:t>
            </a:r>
            <a:r>
              <a:rPr lang="sv-SE" sz="2800" dirty="0" smtClean="0"/>
              <a:t>i Sverige</a:t>
            </a:r>
            <a:endParaRPr lang="sv-SE" sz="2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61764" y="1268760"/>
            <a:ext cx="453650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2400" dirty="0" smtClean="0"/>
          </a:p>
          <a:p>
            <a:r>
              <a:rPr lang="sv-SE" sz="2000" dirty="0"/>
              <a:t>Åtgärder för att hantera en minskad vattentillgång (främst sydöstra Sverige) </a:t>
            </a:r>
          </a:p>
          <a:p>
            <a:r>
              <a:rPr lang="sv-SE" sz="2000" dirty="0"/>
              <a:t>Säkra distributionssystemet för större påfrestningar. </a:t>
            </a:r>
          </a:p>
          <a:p>
            <a:r>
              <a:rPr lang="sv-SE" sz="2000" dirty="0"/>
              <a:t>Förebygga ras- och skredrisker på vattenledningsnätet.</a:t>
            </a:r>
          </a:p>
          <a:p>
            <a:r>
              <a:rPr lang="sv-SE" sz="2000" dirty="0"/>
              <a:t>Öka beredskapen för  att hantera störningar på grund av extremväder eller andra effekter av klimatförändringar (vattentäkter, vattenverk eller distributionsanläggningar)</a:t>
            </a:r>
          </a:p>
          <a:p>
            <a:endParaRPr lang="sv-SE" sz="2000" dirty="0"/>
          </a:p>
          <a:p>
            <a:endParaRPr lang="sv-SE" sz="2200" dirty="0" smtClean="0"/>
          </a:p>
          <a:p>
            <a:endParaRPr lang="sv-SE" sz="2200" dirty="0"/>
          </a:p>
        </p:txBody>
      </p:sp>
      <p:pic>
        <p:nvPicPr>
          <p:cNvPr id="7" name="Picture 2" descr="G:\5 CMA\13-109 WWW\2011\Bilder-2011\Stockholm\Stockholm Visitors Boar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484784"/>
            <a:ext cx="3978093" cy="44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988840"/>
            <a:ext cx="365914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>
                    <a:lumMod val="50000"/>
                  </a:schemeClr>
                </a:solidFill>
              </a:rPr>
              <a:t>Tack</a:t>
            </a:r>
          </a:p>
          <a:p>
            <a:pPr algn="ctr"/>
            <a:endParaRPr lang="sv-SE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3200" dirty="0" smtClean="0">
                <a:solidFill>
                  <a:schemeClr val="bg1">
                    <a:lumMod val="50000"/>
                  </a:schemeClr>
                </a:solidFill>
              </a:rPr>
              <a:t>www.siwi.org</a:t>
            </a:r>
          </a:p>
          <a:p>
            <a:pPr algn="ctr"/>
            <a:r>
              <a:rPr lang="sv-SE" sz="3200" dirty="0" err="1" smtClean="0">
                <a:solidFill>
                  <a:schemeClr val="bg1">
                    <a:lumMod val="50000"/>
                  </a:schemeClr>
                </a:solidFill>
              </a:rPr>
              <a:t>karin.lexén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@siwi.org</a:t>
            </a:r>
            <a:endParaRPr lang="sv-SE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71206" y="620688"/>
            <a:ext cx="7624804" cy="572970"/>
          </a:xfrm>
        </p:spPr>
        <p:txBody>
          <a:bodyPr>
            <a:noAutofit/>
          </a:bodyPr>
          <a:lstStyle/>
          <a:p>
            <a:r>
              <a:rPr lang="sv-SE" sz="3200" b="1" dirty="0"/>
              <a:t>Vatten behövs för god samhällsutveckling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4032448"/>
          </a:xfrm>
        </p:spPr>
        <p:txBody>
          <a:bodyPr>
            <a:noAutofit/>
          </a:bodyPr>
          <a:lstStyle/>
          <a:p>
            <a:pPr lvl="0"/>
            <a:r>
              <a:rPr lang="sv-SE" sz="2400" b="1" dirty="0">
                <a:latin typeface="+mn-lt"/>
              </a:rPr>
              <a:t>World </a:t>
            </a:r>
            <a:r>
              <a:rPr lang="sv-SE" sz="2400" b="1" dirty="0" err="1">
                <a:latin typeface="+mn-lt"/>
              </a:rPr>
              <a:t>Economic</a:t>
            </a:r>
            <a:r>
              <a:rPr lang="sv-SE" sz="2400" b="1" dirty="0">
                <a:latin typeface="+mn-lt"/>
              </a:rPr>
              <a:t> Forum (Global Risk Perception Survey):</a:t>
            </a:r>
            <a:r>
              <a:rPr lang="sv-SE" sz="2400" dirty="0">
                <a:latin typeface="+mn-lt"/>
              </a:rPr>
              <a:t/>
            </a:r>
            <a:br>
              <a:rPr lang="sv-SE" sz="2400" dirty="0">
                <a:latin typeface="+mn-lt"/>
              </a:rPr>
            </a:br>
            <a:r>
              <a:rPr lang="sv-SE" sz="2400" i="1" dirty="0">
                <a:latin typeface="+mn-lt"/>
              </a:rPr>
              <a:t>Water </a:t>
            </a:r>
            <a:r>
              <a:rPr lang="sv-SE" sz="2400" i="1" dirty="0" err="1">
                <a:latin typeface="+mn-lt"/>
              </a:rPr>
              <a:t>crises</a:t>
            </a:r>
            <a:r>
              <a:rPr lang="sv-SE" sz="2400" i="1" dirty="0">
                <a:latin typeface="+mn-lt"/>
              </a:rPr>
              <a:t> - </a:t>
            </a:r>
            <a:r>
              <a:rPr lang="en-US" sz="2400" i="1" dirty="0">
                <a:latin typeface="+mn-lt"/>
              </a:rPr>
              <a:t>the risk of greatest concern over the next 10 </a:t>
            </a:r>
            <a:r>
              <a:rPr lang="en-US" sz="2400" i="1" dirty="0" smtClean="0">
                <a:latin typeface="+mn-lt"/>
              </a:rPr>
              <a:t>years.</a:t>
            </a:r>
            <a:endParaRPr lang="en-US" sz="2400" i="1" dirty="0">
              <a:latin typeface="+mn-lt"/>
            </a:endParaRPr>
          </a:p>
          <a:p>
            <a:pPr lvl="0"/>
            <a:r>
              <a:rPr lang="en-US" sz="2400" b="1" dirty="0" smtClean="0">
                <a:latin typeface="+mn-lt"/>
              </a:rPr>
              <a:t>OECD </a:t>
            </a:r>
            <a:r>
              <a:rPr lang="en-US" sz="2400" b="1" dirty="0">
                <a:latin typeface="+mn-lt"/>
              </a:rPr>
              <a:t>2050 Environmental Outlook: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i="1" dirty="0">
                <a:latin typeface="+mn-lt"/>
              </a:rPr>
              <a:t>The global demand for freshwater will increase by 55 % between 2000 and </a:t>
            </a:r>
            <a:r>
              <a:rPr lang="en-US" sz="2400" i="1" dirty="0" smtClean="0">
                <a:latin typeface="+mn-lt"/>
              </a:rPr>
              <a:t>2050</a:t>
            </a:r>
            <a:endParaRPr lang="en-US" sz="2400" i="1" dirty="0">
              <a:latin typeface="+mn-lt"/>
            </a:endParaRPr>
          </a:p>
          <a:p>
            <a:pPr lvl="0"/>
            <a:r>
              <a:rPr lang="en-US" sz="2400" b="1" dirty="0" smtClean="0">
                <a:latin typeface="+mn-lt"/>
              </a:rPr>
              <a:t>UNISDR: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i="1" dirty="0">
                <a:latin typeface="+mn-lt"/>
              </a:rPr>
              <a:t>Hydro- climate disasters account for approximately 95% of all people affected by disasters and have caused over 60% of all damage</a:t>
            </a:r>
            <a:r>
              <a:rPr lang="en-US" sz="1500" i="1" dirty="0"/>
              <a:t/>
            </a:r>
            <a:br>
              <a:rPr lang="en-US" sz="1500" i="1" dirty="0"/>
            </a:br>
            <a:r>
              <a:rPr lang="en-US" sz="1500" i="1" dirty="0"/>
              <a:t/>
            </a:r>
            <a:br>
              <a:rPr lang="en-US" sz="1500" i="1" dirty="0"/>
            </a:b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9209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OECD om ”Water </a:t>
            </a:r>
            <a:r>
              <a:rPr lang="sv-SE" sz="3200" b="1" dirty="0" err="1" smtClean="0"/>
              <a:t>Security</a:t>
            </a:r>
            <a:r>
              <a:rPr lang="sv-SE" sz="3200" b="1" dirty="0" smtClean="0"/>
              <a:t>” och hållbar tillväxt</a:t>
            </a:r>
            <a:endParaRPr lang="sv-SE" sz="32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2832250" y="1489689"/>
            <a:ext cx="4847652" cy="510766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sv-SE" sz="2200" dirty="0" smtClean="0"/>
          </a:p>
          <a:p>
            <a:endParaRPr lang="sv-SE" sz="22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9689"/>
            <a:ext cx="1872208" cy="2409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89040"/>
            <a:ext cx="2004666" cy="2601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6266" y="2001856"/>
            <a:ext cx="589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“Expected </a:t>
            </a:r>
            <a:r>
              <a:rPr lang="en-US" sz="2400" dirty="0">
                <a:solidFill>
                  <a:srgbClr val="000000"/>
                </a:solidFill>
              </a:rPr>
              <a:t>global flood damages from urban property alone: USD 120 billion/ </a:t>
            </a:r>
            <a:r>
              <a:rPr lang="en-US" sz="2400" dirty="0" smtClean="0">
                <a:solidFill>
                  <a:srgbClr val="000000"/>
                </a:solidFill>
              </a:rPr>
              <a:t>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Water </a:t>
            </a:r>
            <a:r>
              <a:rPr lang="en-US" sz="2400" dirty="0">
                <a:solidFill>
                  <a:srgbClr val="000000"/>
                </a:solidFill>
              </a:rPr>
              <a:t>risks cost irrigators USD 94 billion/ </a:t>
            </a:r>
            <a:r>
              <a:rPr lang="en-US" sz="2400" dirty="0" smtClean="0">
                <a:solidFill>
                  <a:srgbClr val="000000"/>
                </a:solidFill>
              </a:rPr>
              <a:t>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Inadequate </a:t>
            </a:r>
            <a:r>
              <a:rPr lang="en-US" sz="2400" dirty="0">
                <a:solidFill>
                  <a:srgbClr val="000000"/>
                </a:solidFill>
              </a:rPr>
              <a:t>WSS cost USD 260 billion/ year. 10% of GDP in some African </a:t>
            </a:r>
            <a:r>
              <a:rPr lang="en-US" sz="2400" dirty="0" smtClean="0">
                <a:solidFill>
                  <a:srgbClr val="000000"/>
                </a:solidFill>
              </a:rPr>
              <a:t>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as usual; 40% shortfall in water availability by </a:t>
            </a:r>
            <a:r>
              <a:rPr lang="en-US" sz="2400" dirty="0" smtClean="0"/>
              <a:t>2030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WEF Global Risk </a:t>
            </a:r>
            <a:r>
              <a:rPr lang="sv-SE" dirty="0" err="1" smtClean="0"/>
              <a:t>Report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2179154" y="2399410"/>
            <a:ext cx="3969192" cy="3163025"/>
          </a:xfrm>
        </p:spPr>
        <p:txBody>
          <a:bodyPr>
            <a:noAutofit/>
          </a:bodyPr>
          <a:lstStyle/>
          <a:p>
            <a:pPr lvl="0"/>
            <a:r>
              <a:rPr lang="en-US" sz="1500" i="1" dirty="0"/>
              <a:t/>
            </a:r>
            <a:br>
              <a:rPr lang="en-US" sz="1500" i="1" dirty="0"/>
            </a:br>
            <a:r>
              <a:rPr lang="en-US" sz="1500" i="1" dirty="0"/>
              <a:t/>
            </a:r>
            <a:br>
              <a:rPr lang="en-US" sz="1500" i="1" dirty="0"/>
            </a:br>
            <a:endParaRPr lang="en-US" sz="1500" i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50505" y="1057864"/>
            <a:ext cx="4601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1" descr="India cityscape Carl Ganter Circle of Blue">
            <a:hlinkClick r:id="rId2" tooltip="&quot;While involuntary migration was deemed the greatest short-term risk, water crises ranked as the top long-term risk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96" y="1625742"/>
            <a:ext cx="5805943" cy="47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75856" y="6376686"/>
            <a:ext cx="4601962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 dirty="0">
                <a:solidFill>
                  <a:srgbClr val="90909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Graphic courtesy of World Economic Forum</a:t>
            </a:r>
            <a:endParaRPr lang="en-US" altLang="en-US" sz="6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involuntary migration was deemed the greatest short-term risk, water crises ranked as the top long-term risk. </a:t>
            </a:r>
            <a:r>
              <a:rPr lang="en-US" altLang="en-US" sz="525" i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image to 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 CMA\12-102 CMA Outreach\Conferences\Rio+20_2012\Presentation\Bilder\Cristiana Serpa-834825_12077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280822" cy="69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0"/>
            <a:ext cx="8712968" cy="2348880"/>
          </a:xfrm>
        </p:spPr>
        <p:txBody>
          <a:bodyPr>
            <a:no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2016 </a:t>
            </a:r>
            <a:r>
              <a:rPr lang="sv-SE" sz="3200" dirty="0" smtClean="0">
                <a:solidFill>
                  <a:schemeClr val="bg1"/>
                </a:solidFill>
              </a:rPr>
              <a:t/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Tid för accelererat och koordinerat genomförande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8896" y="2060848"/>
            <a:ext cx="766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“SDGs 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are an integrated set of 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aspirations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sectoral goals pursued independently, but an interdependent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set”. 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Slutsatser från New York</a:t>
            </a:r>
            <a:endParaRPr lang="sv-SE" sz="32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323528" y="1530899"/>
            <a:ext cx="4680520" cy="4922437"/>
          </a:xfrm>
        </p:spPr>
        <p:txBody>
          <a:bodyPr>
            <a:noAutofit/>
          </a:bodyPr>
          <a:lstStyle/>
          <a:p>
            <a:r>
              <a:rPr lang="sv-SE" sz="2000" dirty="0" smtClean="0"/>
              <a:t>Det behövs redskap och strategier för att koordinera ett krossektoriellt genomförande </a:t>
            </a:r>
          </a:p>
          <a:p>
            <a:r>
              <a:rPr lang="sv-SE" sz="2000" dirty="0" smtClean="0"/>
              <a:t>Hållbar vattenanvändning nödvändigt för att uppnå de flesta av hållbarhetsmålen OCH är en </a:t>
            </a:r>
            <a:r>
              <a:rPr lang="sv-SE" sz="2000" dirty="0"/>
              <a:t>grundförutsättning för </a:t>
            </a:r>
            <a:r>
              <a:rPr lang="sv-SE" sz="2000" dirty="0" err="1" smtClean="0"/>
              <a:t>resiliens</a:t>
            </a:r>
            <a:r>
              <a:rPr lang="sv-SE" sz="2000" dirty="0" smtClean="0"/>
              <a:t> och ett </a:t>
            </a:r>
            <a:r>
              <a:rPr lang="sv-SE" sz="2000" dirty="0"/>
              <a:t>långsiktigt klimatarbete</a:t>
            </a:r>
          </a:p>
          <a:p>
            <a:r>
              <a:rPr lang="en-GB" sz="2000" dirty="0" smtClean="0"/>
              <a:t>Nationally </a:t>
            </a:r>
            <a:r>
              <a:rPr lang="en-GB" sz="2000" dirty="0"/>
              <a:t>Determined Contributions </a:t>
            </a:r>
            <a:r>
              <a:rPr lang="en-GB" sz="2000" dirty="0" smtClean="0"/>
              <a:t>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Hållbarhetssmålen</a:t>
            </a:r>
            <a:r>
              <a:rPr lang="en-GB" sz="2000" dirty="0" smtClean="0"/>
              <a:t> </a:t>
            </a:r>
            <a:r>
              <a:rPr lang="en-GB" sz="2000" dirty="0" err="1" smtClean="0"/>
              <a:t>måste</a:t>
            </a:r>
            <a:r>
              <a:rPr lang="en-GB" sz="2000" dirty="0" smtClean="0"/>
              <a:t> </a:t>
            </a:r>
            <a:r>
              <a:rPr lang="en-GB" sz="2000" dirty="0" err="1" smtClean="0"/>
              <a:t>genomföras</a:t>
            </a:r>
            <a:r>
              <a:rPr lang="en-GB" sz="2000" dirty="0" smtClean="0"/>
              <a:t> </a:t>
            </a:r>
            <a:r>
              <a:rPr lang="en-GB" sz="2000" dirty="0" err="1" smtClean="0"/>
              <a:t>koordinerat</a:t>
            </a:r>
            <a:endParaRPr lang="en-GB" sz="2000" dirty="0" smtClean="0"/>
          </a:p>
          <a:p>
            <a:r>
              <a:rPr lang="sv-SE" sz="2400" b="1" dirty="0" smtClean="0"/>
              <a:t>Vatten </a:t>
            </a:r>
            <a:r>
              <a:rPr lang="sv-SE" sz="2400" b="1" dirty="0"/>
              <a:t>är en ”</a:t>
            </a:r>
            <a:r>
              <a:rPr lang="sv-SE" sz="2400" b="1" dirty="0" err="1"/>
              <a:t>Connector</a:t>
            </a:r>
            <a:r>
              <a:rPr lang="sv-SE" sz="2400" b="1" dirty="0"/>
              <a:t>”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</p:txBody>
      </p:sp>
      <p:pic>
        <p:nvPicPr>
          <p:cNvPr id="4" name="Picture 3" descr="G:\5 CMA\13-109 WWW\2011\Bilder-2011\Anton-ls\P1020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577830" cy="42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Wise </a:t>
            </a:r>
            <a:r>
              <a:rPr lang="en-US" sz="2800" dirty="0"/>
              <a:t>management of water resources </a:t>
            </a:r>
            <a:r>
              <a:rPr lang="en-US" sz="2800" dirty="0" smtClean="0"/>
              <a:t>needs to </a:t>
            </a:r>
            <a:r>
              <a:rPr lang="en-US" sz="2800" dirty="0"/>
              <a:t>be thoroughly integrated in </a:t>
            </a:r>
            <a:r>
              <a:rPr lang="en-US" sz="2800" dirty="0" smtClean="0"/>
              <a:t>the Paris Climate </a:t>
            </a:r>
            <a:r>
              <a:rPr lang="en-US" sz="2800" dirty="0"/>
              <a:t>A</a:t>
            </a:r>
            <a:r>
              <a:rPr lang="en-US" sz="2800" dirty="0" smtClean="0"/>
              <a:t>rchitecture</a:t>
            </a:r>
            <a:endParaRPr lang="en-US" sz="2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07504" y="1556792"/>
            <a:ext cx="4536504" cy="5184576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Impact from climate change </a:t>
            </a:r>
            <a:r>
              <a:rPr lang="en-US" sz="2200" dirty="0" smtClean="0"/>
              <a:t>takes </a:t>
            </a:r>
            <a:r>
              <a:rPr lang="en-US" sz="2200" dirty="0"/>
              <a:t>place through changes in the water cycle, increasing water hazards and affecting </a:t>
            </a:r>
            <a:r>
              <a:rPr lang="en-US" sz="2200" dirty="0" smtClean="0"/>
              <a:t>water availability</a:t>
            </a:r>
            <a:endParaRPr lang="en-US" sz="2200" dirty="0"/>
          </a:p>
          <a:p>
            <a:pPr lvl="0"/>
            <a:r>
              <a:rPr lang="en-US" sz="2200" dirty="0" smtClean="0"/>
              <a:t>Water </a:t>
            </a:r>
            <a:r>
              <a:rPr lang="en-US" sz="2200" dirty="0"/>
              <a:t>is critical for successful climate change mitigation, as many efforts to reduce greenhouse gas emissions depend on reliable access to water resources</a:t>
            </a:r>
          </a:p>
          <a:p>
            <a:r>
              <a:rPr lang="en-US" sz="2200" dirty="0" smtClean="0"/>
              <a:t>UNFCCC </a:t>
            </a:r>
            <a:r>
              <a:rPr lang="en-US" sz="2200" dirty="0"/>
              <a:t>bodies need to systematically address the role of water in both adaptation and mitigation</a:t>
            </a:r>
          </a:p>
          <a:p>
            <a:pPr marL="0" indent="0">
              <a:buNone/>
            </a:pPr>
            <a:r>
              <a:rPr lang="en-GB" sz="2400" b="1" dirty="0"/>
              <a:t/>
            </a:r>
            <a:br>
              <a:rPr lang="en-GB" sz="2400" b="1" dirty="0"/>
            </a:br>
            <a:endParaRPr lang="sv-SE" sz="2400" dirty="0" smtClean="0"/>
          </a:p>
          <a:p>
            <a:endParaRPr lang="sv-SE" sz="2000" dirty="0"/>
          </a:p>
          <a:p>
            <a:endParaRPr lang="sv-SE" sz="2200" dirty="0" smtClean="0"/>
          </a:p>
          <a:p>
            <a:endParaRPr lang="sv-SE" sz="2200" dirty="0"/>
          </a:p>
        </p:txBody>
      </p:sp>
      <p:pic>
        <p:nvPicPr>
          <p:cNvPr id="8" name="Picture 2" descr="G:\5 CMA\12-103 CMA Production\Presentations\Jan\Jan\globe_east_204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867" y="1619351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J:\SIWI Digitalarchive Okt 06\Leverantörer\RF plus photocredit\Anton Earl\Bangkok 2011\P10205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831" y="2996952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894" y="4293096"/>
            <a:ext cx="21424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The </a:t>
            </a:r>
            <a:r>
              <a:rPr lang="sv-SE" sz="3200" b="1" dirty="0" err="1" smtClean="0"/>
              <a:t>High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Level</a:t>
            </a:r>
            <a:r>
              <a:rPr lang="sv-SE" sz="3200" b="1" dirty="0" smtClean="0"/>
              <a:t> Panel on Water </a:t>
            </a:r>
            <a:r>
              <a:rPr lang="sv-SE" sz="3200" b="1" dirty="0" err="1" smtClean="0"/>
              <a:t>will</a:t>
            </a:r>
            <a:r>
              <a:rPr lang="sv-SE" sz="3200" b="1" dirty="0" smtClean="0"/>
              <a:t>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"/>
          <a:stretch/>
        </p:blipFill>
        <p:spPr>
          <a:xfrm>
            <a:off x="240786" y="1419869"/>
            <a:ext cx="8662427" cy="5645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459" y="1927637"/>
            <a:ext cx="68511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en-US" sz="2400" b="1" i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Motivate </a:t>
            </a:r>
            <a:r>
              <a:rPr lang="en-US" sz="2400" b="1" i="1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Effective Action</a:t>
            </a:r>
            <a:r>
              <a:rPr lang="en-US" sz="2400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en-US" sz="2400" b="1" i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Advocate </a:t>
            </a:r>
            <a:r>
              <a:rPr lang="en-US" sz="2400" b="1" i="1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on Financing and </a:t>
            </a:r>
            <a:r>
              <a:rPr lang="en-US" sz="2400" b="1" i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Implementation</a:t>
            </a:r>
            <a:endParaRPr lang="en-US" sz="2400" dirty="0">
              <a:effectLst/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581128"/>
            <a:ext cx="785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“Water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connects public health, food security, livable cities, energy for all, environmental wellbeing, and climate action. Water and sanitation are necessary for human dignity </a:t>
            </a:r>
            <a:endParaRPr lang="en-US" sz="2400" i="1" dirty="0" smtClean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economic 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growth”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/>
              <a:t>Åtgärder </a:t>
            </a:r>
            <a:r>
              <a:rPr lang="sv-SE" sz="2800" dirty="0" smtClean="0"/>
              <a:t>som krävs för säker vattenförsörjning </a:t>
            </a:r>
            <a:br>
              <a:rPr lang="sv-SE" sz="2800" dirty="0" smtClean="0"/>
            </a:br>
            <a:r>
              <a:rPr lang="sv-SE" sz="2800" dirty="0" smtClean="0"/>
              <a:t>i </a:t>
            </a:r>
            <a:r>
              <a:rPr lang="sv-SE" sz="2800" dirty="0"/>
              <a:t>samband med klimatförändringar </a:t>
            </a:r>
            <a:r>
              <a:rPr lang="sv-SE" sz="2800" dirty="0" smtClean="0"/>
              <a:t>i Sverige</a:t>
            </a:r>
            <a:endParaRPr lang="sv-SE" sz="2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61764" y="1268760"/>
            <a:ext cx="453650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2400" dirty="0" smtClean="0"/>
          </a:p>
          <a:p>
            <a:r>
              <a:rPr lang="sv-SE" sz="2000" dirty="0"/>
              <a:t>Utbildnings- och informationsinsatser om klimatförändringarnas betydelseför vattenförsörjning.</a:t>
            </a:r>
          </a:p>
          <a:p>
            <a:r>
              <a:rPr lang="sv-SE" sz="2000" dirty="0" smtClean="0"/>
              <a:t>Skydda </a:t>
            </a:r>
            <a:r>
              <a:rPr lang="sv-SE" sz="2000" dirty="0"/>
              <a:t>vattentäkter mot ökande risker för både kemiska och mikrobiologiska föroreningar</a:t>
            </a:r>
          </a:p>
          <a:p>
            <a:r>
              <a:rPr lang="sv-SE" sz="2000" dirty="0"/>
              <a:t>Öka den mikrobiologiska säkerheten vid beredning av dricksvatten i vattenverken</a:t>
            </a:r>
          </a:p>
          <a:p>
            <a:r>
              <a:rPr lang="sv-SE" sz="2000" dirty="0"/>
              <a:t>Åtgärder för att klara de förändringar som uppstår i råvattnets kemiska/biologiska kvalitet och temperatur.</a:t>
            </a:r>
          </a:p>
          <a:p>
            <a:endParaRPr lang="sv-SE" sz="2200" dirty="0" smtClean="0"/>
          </a:p>
          <a:p>
            <a:endParaRPr lang="sv-SE" sz="2200" dirty="0"/>
          </a:p>
        </p:txBody>
      </p:sp>
      <p:pic>
        <p:nvPicPr>
          <p:cNvPr id="7" name="Picture 2" descr="G:\5 CMA\13-109 WWW\2011\Bilder-2011\Stockholm\Stockholm Visitors Boar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484784"/>
            <a:ext cx="3978093" cy="44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764" y="1916832"/>
            <a:ext cx="469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0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424</Words>
  <Application>Microsoft Office PowerPoint</Application>
  <PresentationFormat>On-screen Show (4:3)</PresentationFormat>
  <Paragraphs>58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Office-tema</vt:lpstr>
      <vt:lpstr>Utveckling, Klimat, Vatten  2016 och vidare!  Vattnets roll i Agenda 2030 och Klimatavtalet</vt:lpstr>
      <vt:lpstr>Vatten behövs för god samhällsutveckling</vt:lpstr>
      <vt:lpstr>OECD om ”Water Security” och hållbar tillväxt</vt:lpstr>
      <vt:lpstr>WEF Global Risk Report</vt:lpstr>
      <vt:lpstr>2016  Tid för accelererat och koordinerat genomförande</vt:lpstr>
      <vt:lpstr>Slutsatser från New York</vt:lpstr>
      <vt:lpstr>Wise management of water resources needs to be thoroughly integrated in the Paris Climate Architecture</vt:lpstr>
      <vt:lpstr>The High Level Panel on Water will </vt:lpstr>
      <vt:lpstr>Åtgärder som krävs för säker vattenförsörjning  i samband med klimatförändringar i Sverige</vt:lpstr>
      <vt:lpstr>Åtgärder som krävs för säker vattenförsörjning  i samband med klimatförändringar i Sverige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Britt-Louise Andersson</dc:creator>
  <cp:lastModifiedBy>Lotta Samuelson</cp:lastModifiedBy>
  <cp:revision>187</cp:revision>
  <cp:lastPrinted>2015-02-09T15:50:34Z</cp:lastPrinted>
  <dcterms:created xsi:type="dcterms:W3CDTF">2011-08-17T13:23:24Z</dcterms:created>
  <dcterms:modified xsi:type="dcterms:W3CDTF">2016-04-25T15:20:59Z</dcterms:modified>
</cp:coreProperties>
</file>